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389" r:id="rId3"/>
    <p:sldId id="383" r:id="rId4"/>
    <p:sldId id="392" r:id="rId5"/>
    <p:sldId id="393" r:id="rId6"/>
    <p:sldId id="263" r:id="rId7"/>
    <p:sldId id="385" r:id="rId8"/>
    <p:sldId id="318" r:id="rId9"/>
    <p:sldId id="386" r:id="rId10"/>
    <p:sldId id="328" r:id="rId11"/>
    <p:sldId id="332" r:id="rId12"/>
    <p:sldId id="380" r:id="rId13"/>
    <p:sldId id="347" r:id="rId14"/>
    <p:sldId id="391" r:id="rId15"/>
    <p:sldId id="340" r:id="rId16"/>
    <p:sldId id="341" r:id="rId17"/>
    <p:sldId id="3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86" autoAdjust="0"/>
    <p:restoredTop sz="94636" autoAdjust="0"/>
  </p:normalViewPr>
  <p:slideViewPr>
    <p:cSldViewPr>
      <p:cViewPr varScale="1">
        <p:scale>
          <a:sx n="72" d="100"/>
          <a:sy n="72" d="100"/>
        </p:scale>
        <p:origin x="-96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3652-5DBF-41FC-B0D2-5DF41B6495F2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6F7CD-DFD1-4C95-BB1C-CDA424879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47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2 years the getDowntown Program conducts a survey of downtown Ann Arbor Employers and Employees to 1. Get a snapshot of the commuting habits of downtown Ann Arbor employees; 2. Gauge Employer and Employees attitudes, awareness and use of the getDowntown Program and of transportation options in general.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2011, the getDowntown Program worked with CJI Consulting to conduct a survey of downtown Ann Arbor employees and employers.  For the most part, employers and employees participated in the survey by taking the survey online.  A small handful of employees also took a paper version of the survey.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of 260 employers completed the Employer Survey.  A total of 279 employees from 11 different downtown organizations complete the Employee Survey.  This response rate was high enough to create a representative sample of Employers and Employees.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F7CD-DFD1-4C95-BB1C-CDA4248796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175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is 4 miles?  That’s about</a:t>
            </a:r>
            <a:r>
              <a:rPr lang="en-US" baseline="0" dirty="0" smtClean="0"/>
              <a:t> the distance around the City of Ann Arbor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F7CD-DFD1-4C95-BB1C-CDA4248796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Encourage more</a:t>
            </a:r>
            <a:r>
              <a:rPr lang="en-US" baseline="0" dirty="0" smtClean="0"/>
              <a:t> use by increasing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99C3-36A6-4D42-9800-118FA3D00B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9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Advocacy for DDA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F7CD-DFD1-4C95-BB1C-CDA4248796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0959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the top 3 Commuting Mode Changes, the top reasons for these changes were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99C3-36A6-4D42-9800-118FA3D00B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08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99C3-36A6-4D42-9800-118FA3D00B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50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F7CD-DFD1-4C95-BB1C-CDA4248796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99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F7CD-DFD1-4C95-BB1C-CDA4248796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28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F7CD-DFD1-4C95-BB1C-CDA4248796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08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F7CD-DFD1-4C95-BB1C-CDA424879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9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99C3-36A6-4D42-9800-118FA3D00B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50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99C3-36A6-4D42-9800-118FA3D00B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0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99C3-36A6-4D42-9800-118FA3D00B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30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 miles is average distance</a:t>
            </a:r>
            <a:r>
              <a:rPr lang="en-US" baseline="0" dirty="0" smtClean="0"/>
              <a:t> traveled by bus according to the Commuter Challenge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99C3-36A6-4D42-9800-118FA3D00B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832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9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1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408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65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61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97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70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60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31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93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80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FBC7-E712-44ED-A45F-3A9E7DBA1413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A6D9-2B9F-4E58-B815-4BC7CA091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8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nancy@getdowntow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2011 Employer and Employee Survey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Findings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4572000" cy="60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38800"/>
            <a:ext cx="2008632" cy="823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47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7186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Do Employees Say They Drive Alone to Work?</a:t>
            </a:r>
            <a:endParaRPr lang="en-US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775403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923660" cy="302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6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152400"/>
            <a:ext cx="8991600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How Does Mode to Work Vary with Distance to Work?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" y="1143000"/>
            <a:ext cx="898557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724400" y="5943600"/>
            <a:ext cx="17526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89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057" t="7298"/>
          <a:stretch>
            <a:fillRect/>
          </a:stretch>
        </p:blipFill>
        <p:spPr bwMode="auto">
          <a:xfrm>
            <a:off x="964882" y="0"/>
            <a:ext cx="703611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867400"/>
            <a:ext cx="91440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Does 4 Miles Look Like?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Commuting </a:t>
            </a:r>
            <a:r>
              <a:rPr lang="en-US" i="1" dirty="0" smtClean="0"/>
              <a:t>Via</a:t>
            </a:r>
            <a:r>
              <a:rPr lang="en-US" dirty="0" smtClean="0"/>
              <a:t> AATA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5709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12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Encouraging More Use of Transit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23911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883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29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Have Commuting Modes Changed?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5033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77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those Who Changed Modes Say they Changed?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1" y="1676400"/>
            <a:ext cx="887405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38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81000"/>
            <a:ext cx="754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Thank You!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Nancy Shore</a:t>
            </a:r>
          </a:p>
          <a:p>
            <a:pPr algn="ctr"/>
            <a:r>
              <a:rPr lang="en-US" sz="4800" dirty="0" smtClean="0"/>
              <a:t>getDowntown Program</a:t>
            </a:r>
          </a:p>
          <a:p>
            <a:pPr algn="ctr"/>
            <a:r>
              <a:rPr lang="en-US" sz="4800" dirty="0" smtClean="0"/>
              <a:t>518 E. Washington</a:t>
            </a:r>
          </a:p>
          <a:p>
            <a:pPr algn="ctr"/>
            <a:r>
              <a:rPr lang="en-US" sz="4800" dirty="0" smtClean="0"/>
              <a:t>Ann Arbor, MI 48104</a:t>
            </a:r>
          </a:p>
          <a:p>
            <a:pPr algn="ctr"/>
            <a:r>
              <a:rPr lang="en-US" sz="4800" dirty="0" smtClean="0">
                <a:hlinkClick r:id="rId2"/>
              </a:rPr>
              <a:t>nancy@getdowntown.org</a:t>
            </a:r>
            <a:endParaRPr lang="en-US" sz="4800" dirty="0" smtClean="0"/>
          </a:p>
          <a:p>
            <a:pPr algn="ctr"/>
            <a:r>
              <a:rPr lang="en-US" sz="4800" dirty="0" smtClean="0"/>
              <a:t>734-214-0114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ide01a_2c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201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438400" y="3962400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+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438400" y="2667000"/>
            <a:ext cx="633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pic>
        <p:nvPicPr>
          <p:cNvPr id="5125" name="Picture 7" descr="dda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12192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City Seal All Bl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4114800" y="3276600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=</a:t>
            </a:r>
          </a:p>
        </p:txBody>
      </p:sp>
      <p:pic>
        <p:nvPicPr>
          <p:cNvPr id="5128" name="Picture 10" descr="getdowntown_4Clogo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05200"/>
            <a:ext cx="34559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getDowntown?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Part 1: getDowntown Employer Survey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total of 260 Employers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completed the online Employer Survey.</a:t>
            </a:r>
            <a:endParaRPr kumimoji="0" lang="en-US" sz="4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employers included: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Authentic Art Tattoo Studio</a:t>
            </a:r>
          </a:p>
          <a:p>
            <a:pPr lvl="1">
              <a:spcBef>
                <a:spcPct val="20000"/>
              </a:spcBef>
            </a:pPr>
            <a:r>
              <a:rPr lang="en-US" sz="3000" dirty="0" err="1" smtClean="0"/>
              <a:t>Arbormoon</a:t>
            </a:r>
            <a:r>
              <a:rPr lang="en-US" sz="3000" dirty="0" smtClean="0"/>
              <a:t> Software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Olson Law Group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Five Guys Burgers</a:t>
            </a:r>
          </a:p>
          <a:p>
            <a:pPr lvl="1">
              <a:spcBef>
                <a:spcPct val="20000"/>
              </a:spcBef>
            </a:pPr>
            <a:r>
              <a:rPr lang="en-US" sz="3000" dirty="0" err="1" smtClean="0"/>
              <a:t>Mobiata</a:t>
            </a:r>
            <a:endParaRPr lang="en-US" sz="3000" dirty="0" smtClean="0"/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Resonant Venture Partners</a:t>
            </a:r>
          </a:p>
          <a:p>
            <a:pPr lvl="1">
              <a:spcBef>
                <a:spcPct val="20000"/>
              </a:spcBef>
            </a:pPr>
            <a:r>
              <a:rPr lang="en-US" sz="3000" dirty="0" err="1" smtClean="0"/>
              <a:t>Ragstock</a:t>
            </a:r>
            <a:endParaRPr lang="en-US" sz="3000" dirty="0" smtClean="0"/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revive + replenish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Chinese Acupuncture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Dickinson Wright PLLC</a:t>
            </a:r>
          </a:p>
          <a:p>
            <a:pPr lvl="1">
              <a:spcBef>
                <a:spcPct val="20000"/>
              </a:spcBef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Lecturers Employee Organization LEO</a:t>
            </a:r>
          </a:p>
          <a:p>
            <a:pPr lvl="1">
              <a:spcBef>
                <a:spcPct val="20000"/>
              </a:spcBef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Clean Water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Action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Vault of Midnight</a:t>
            </a:r>
          </a:p>
          <a:p>
            <a:pPr lvl="1">
              <a:spcBef>
                <a:spcPct val="20000"/>
              </a:spcBef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State Theater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Gratzi / Chop House</a:t>
            </a:r>
          </a:p>
          <a:p>
            <a:pPr lvl="1">
              <a:spcBef>
                <a:spcPct val="20000"/>
              </a:spcBef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Menlo Innovations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Monahan's Seafood Market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Gold Bond Cleaners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Campus Inn</a:t>
            </a:r>
          </a:p>
          <a:p>
            <a:pPr lvl="1">
              <a:spcBef>
                <a:spcPct val="20000"/>
              </a:spcBef>
            </a:pPr>
            <a:r>
              <a:rPr lang="en-US" sz="3000" dirty="0" err="1" smtClean="0"/>
              <a:t>Butzel</a:t>
            </a:r>
            <a:r>
              <a:rPr lang="en-US" sz="3000" dirty="0" smtClean="0"/>
              <a:t> Long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Café Felix</a:t>
            </a:r>
          </a:p>
          <a:p>
            <a:pPr lvl="1">
              <a:spcBef>
                <a:spcPct val="20000"/>
              </a:spcBef>
            </a:pPr>
            <a:r>
              <a:rPr lang="en-US" sz="3000" dirty="0" smtClean="0"/>
              <a:t>Hobbs + Black Associates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276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3 Industry Categories:</a:t>
            </a:r>
          </a:p>
          <a:p>
            <a:r>
              <a:rPr lang="en-US" dirty="0" smtClean="0"/>
              <a:t>37% Professional/Managerial/Technical</a:t>
            </a:r>
          </a:p>
          <a:p>
            <a:r>
              <a:rPr lang="en-US" dirty="0" smtClean="0"/>
              <a:t>18% Retail</a:t>
            </a:r>
          </a:p>
          <a:p>
            <a:r>
              <a:rPr lang="en-US" dirty="0" smtClean="0"/>
              <a:t>10% Food Related Service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40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Recruiting A Quality Workforce for Your Organization, How Important Are Transportation Options?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493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0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 Attracting Customers, How Important Are Transportation Options?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808256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9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Aware Are Employers of getDowntown Programs?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1356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19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The Employee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total of 279 employees from eleven employers responded online or on paper.</a:t>
            </a:r>
          </a:p>
          <a:p>
            <a:r>
              <a:rPr lang="en-US" dirty="0" smtClean="0"/>
              <a:t>The employers included:</a:t>
            </a:r>
          </a:p>
          <a:p>
            <a:pPr lvl="1"/>
            <a:r>
              <a:rPr lang="en-US" dirty="0" smtClean="0"/>
              <a:t>Ann Arbor District Library</a:t>
            </a:r>
          </a:p>
          <a:p>
            <a:pPr lvl="1"/>
            <a:r>
              <a:rPr lang="en-US" dirty="0" smtClean="0"/>
              <a:t>AnnArbor.Com</a:t>
            </a:r>
          </a:p>
          <a:p>
            <a:pPr lvl="1"/>
            <a:r>
              <a:rPr lang="en-US" dirty="0" smtClean="0"/>
              <a:t>ApplEcon LLC</a:t>
            </a:r>
          </a:p>
          <a:p>
            <a:pPr lvl="1"/>
            <a:r>
              <a:rPr lang="en-US" dirty="0" smtClean="0"/>
              <a:t>Bank of Ann Arbor</a:t>
            </a:r>
          </a:p>
          <a:p>
            <a:pPr lvl="1"/>
            <a:r>
              <a:rPr lang="en-US" dirty="0" smtClean="0"/>
              <a:t>Conor O'Neills</a:t>
            </a:r>
          </a:p>
          <a:p>
            <a:pPr lvl="1"/>
            <a:r>
              <a:rPr lang="en-US" dirty="0" smtClean="0"/>
              <a:t>Digital Ops</a:t>
            </a:r>
          </a:p>
          <a:p>
            <a:pPr lvl="1"/>
            <a:r>
              <a:rPr lang="en-US" dirty="0" smtClean="0"/>
              <a:t>First United Methodist Church Ann Arbor</a:t>
            </a:r>
          </a:p>
          <a:p>
            <a:pPr lvl="1"/>
            <a:r>
              <a:rPr lang="en-US" dirty="0" smtClean="0"/>
              <a:t>NovoDynamics, Inc.</a:t>
            </a:r>
          </a:p>
          <a:p>
            <a:pPr lvl="1"/>
            <a:r>
              <a:rPr lang="en-US" dirty="0" smtClean="0"/>
              <a:t>People's Food Coop</a:t>
            </a:r>
          </a:p>
          <a:p>
            <a:pPr lvl="1"/>
            <a:r>
              <a:rPr lang="en-US" dirty="0" smtClean="0"/>
              <a:t>Seva Restaurant</a:t>
            </a:r>
          </a:p>
          <a:p>
            <a:pPr lvl="1"/>
            <a:r>
              <a:rPr lang="en-US" dirty="0" smtClean="0"/>
              <a:t>Zingerman's Deli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0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of getDowntown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0" y="1600200"/>
            <a:ext cx="77986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11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Employees Commute to Work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133597"/>
          <a:ext cx="7620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Mode 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 Census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Drive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r>
                        <a:rPr lang="en-US" baseline="0" dirty="0" smtClean="0"/>
                        <a:t> Transit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Walk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Rideshare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Bicycle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438400" y="47244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31242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25908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15166</TotalTime>
  <Words>547</Words>
  <Application>Microsoft Office PowerPoint</Application>
  <PresentationFormat>On-screen Show (4:3)</PresentationFormat>
  <Paragraphs>119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2011 Employer and Employee Survey  Key Findings</vt:lpstr>
      <vt:lpstr>What is getDowntown?</vt:lpstr>
      <vt:lpstr>Part 1: getDowntown Employer Survey</vt:lpstr>
      <vt:lpstr>For Recruiting A Quality Workforce for Your Organization, How Important Are Transportation Options?</vt:lpstr>
      <vt:lpstr>For Attracting Customers, How Important Are Transportation Options?</vt:lpstr>
      <vt:lpstr>How Aware Are Employers of getDowntown Programs?</vt:lpstr>
      <vt:lpstr>Part 2: The Employee Survey</vt:lpstr>
      <vt:lpstr>Awareness of getDowntown </vt:lpstr>
      <vt:lpstr>How Employees Commute to Work</vt:lpstr>
      <vt:lpstr>Why Do Employees Say They Drive Alone to Work?</vt:lpstr>
      <vt:lpstr>How Does Mode to Work Vary with Distance to Work?</vt:lpstr>
      <vt:lpstr>What Does 4 Miles Look Like?</vt:lpstr>
      <vt:lpstr>Commuting Via AATA</vt:lpstr>
      <vt:lpstr>Encouraging More Use of Transit</vt:lpstr>
      <vt:lpstr>How Have Commuting Modes Changed?</vt:lpstr>
      <vt:lpstr>Why Do those Who Changed Modes Say they Changed?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Clark</dc:creator>
  <cp:lastModifiedBy>Nancy</cp:lastModifiedBy>
  <cp:revision>149</cp:revision>
  <dcterms:created xsi:type="dcterms:W3CDTF">2011-11-11T12:39:47Z</dcterms:created>
  <dcterms:modified xsi:type="dcterms:W3CDTF">2012-01-19T20:05:31Z</dcterms:modified>
</cp:coreProperties>
</file>